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60" r:id="rId2"/>
    <p:sldId id="261" r:id="rId3"/>
    <p:sldId id="287" r:id="rId4"/>
    <p:sldId id="292" r:id="rId5"/>
    <p:sldId id="293" r:id="rId6"/>
    <p:sldId id="294" r:id="rId7"/>
    <p:sldId id="295" r:id="rId8"/>
    <p:sldId id="296" r:id="rId9"/>
    <p:sldId id="306" r:id="rId10"/>
    <p:sldId id="266" r:id="rId11"/>
    <p:sldId id="304" r:id="rId12"/>
    <p:sldId id="268" r:id="rId13"/>
    <p:sldId id="256" r:id="rId14"/>
    <p:sldId id="276" r:id="rId15"/>
    <p:sldId id="282" r:id="rId16"/>
    <p:sldId id="277" r:id="rId17"/>
    <p:sldId id="303" r:id="rId18"/>
    <p:sldId id="285" r:id="rId19"/>
    <p:sldId id="297" r:id="rId20"/>
    <p:sldId id="298" r:id="rId21"/>
    <p:sldId id="299" r:id="rId22"/>
    <p:sldId id="286" r:id="rId23"/>
    <p:sldId id="283" r:id="rId24"/>
    <p:sldId id="288" r:id="rId25"/>
    <p:sldId id="280" r:id="rId26"/>
    <p:sldId id="30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77169" y="6181273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2014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6483" y="188640"/>
            <a:ext cx="8784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FFFF00"/>
                </a:solidFill>
              </a:rPr>
              <a:t>Муниципальное бюджетное дошкольное </a:t>
            </a:r>
            <a:r>
              <a:rPr lang="ru-RU" sz="2000" b="1" dirty="0" smtClean="0">
                <a:solidFill>
                  <a:srgbClr val="FFFF00"/>
                </a:solidFill>
              </a:rPr>
              <a:t>образовательное учреждение «Центр </a:t>
            </a:r>
            <a:r>
              <a:rPr lang="ru-RU" sz="2000" b="1" dirty="0">
                <a:solidFill>
                  <a:srgbClr val="FFFF00"/>
                </a:solidFill>
              </a:rPr>
              <a:t>развития ребенка – детский сад»</a:t>
            </a:r>
          </a:p>
          <a:p>
            <a:pPr lvl="0" algn="ctr"/>
            <a:r>
              <a:rPr lang="ru-RU" sz="2000" b="1" dirty="0">
                <a:solidFill>
                  <a:srgbClr val="FFFF00"/>
                </a:solidFill>
              </a:rPr>
              <a:t> г. Нурлат Республики Татарстан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1034" y="2492896"/>
            <a:ext cx="7875874" cy="258532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50800"/>
                <a:solidFill>
                  <a:srgbClr val="FFFF00"/>
                </a:solidFill>
                <a:effectLst/>
                <a:latin typeface="Arial Black" pitchFamily="34" charset="0"/>
              </a:rPr>
              <a:t>«Спорт – </a:t>
            </a:r>
          </a:p>
          <a:p>
            <a:pPr algn="ctr"/>
            <a:r>
              <a:rPr lang="ru-RU" sz="5400" b="1" cap="none" spc="0" dirty="0" smtClean="0">
                <a:ln w="50800"/>
                <a:solidFill>
                  <a:srgbClr val="FFFF00"/>
                </a:solidFill>
                <a:effectLst/>
                <a:latin typeface="Arial Black" pitchFamily="34" charset="0"/>
              </a:rPr>
              <a:t>альтернатива </a:t>
            </a:r>
          </a:p>
          <a:p>
            <a:pPr algn="ctr"/>
            <a:r>
              <a:rPr lang="ru-RU" sz="5400" b="1" cap="none" spc="0" dirty="0" smtClean="0">
                <a:ln w="50800"/>
                <a:solidFill>
                  <a:srgbClr val="FFFF00"/>
                </a:solidFill>
                <a:effectLst/>
                <a:latin typeface="Arial Black" pitchFamily="34" charset="0"/>
              </a:rPr>
              <a:t>пагубным привычкам»</a:t>
            </a:r>
            <a:endParaRPr lang="ru-RU" sz="5400" b="1" cap="none" spc="0" dirty="0">
              <a:ln w="50800"/>
              <a:solidFill>
                <a:srgbClr val="FFFF00"/>
              </a:solidFill>
              <a:effectLst/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71944" y="1412776"/>
            <a:ext cx="2634054" cy="83099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  <a:t>АКЦИЯ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08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5\Desktop\Новая папка\P10704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14" y="244473"/>
            <a:ext cx="8508437" cy="6381328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47864" y="404664"/>
            <a:ext cx="4896543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en-US" sz="2400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We are sport children</a:t>
            </a:r>
            <a:r>
              <a:rPr lang="ru-RU" sz="2400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»</a:t>
            </a:r>
            <a:endParaRPr lang="ru-RU" sz="32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«Мы спортивные ребята»</a:t>
            </a:r>
            <a:endParaRPr lang="ru-RU" sz="32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0517" y="1963216"/>
            <a:ext cx="249619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Игры 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с использованием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 английской 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речи</a:t>
            </a:r>
          </a:p>
        </p:txBody>
      </p:sp>
    </p:spTree>
    <p:extLst>
      <p:ext uri="{BB962C8B-B14F-4D97-AF65-F5344CB8AC3E}">
        <p14:creationId xmlns:p14="http://schemas.microsoft.com/office/powerpoint/2010/main" val="364192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Я\Desktop\К занятию по ФИЗО\IMG_427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465" y="3754852"/>
            <a:ext cx="4338365" cy="2843391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" name="Рисунок 2" descr="C:\Users\Я\Desktop\К занятию по ФИЗО\IMG_426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789040"/>
            <a:ext cx="4032448" cy="2817157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5" name="Рисунок 4" descr="C:\Users\Я\Desktop\К занятию по ФИЗО\IMG_428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6373338" y="807529"/>
            <a:ext cx="3177197" cy="2024822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729" y="229854"/>
            <a:ext cx="4338365" cy="3209154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539094" y="229854"/>
            <a:ext cx="23863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/>
                <a:ea typeface="Calibri"/>
              </a:rPr>
              <a:t>«Тренировка </a:t>
            </a:r>
            <a:endParaRPr lang="ru-RU" sz="2400" b="1" dirty="0" smtClean="0">
              <a:solidFill>
                <a:srgbClr val="FFFF00"/>
              </a:solidFill>
              <a:latin typeface="Times New Roman"/>
              <a:ea typeface="Calibri"/>
            </a:endParaRP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/>
                <a:ea typeface="Calibri"/>
              </a:rPr>
              <a:t>к олимпийским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/>
                <a:ea typeface="Calibri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/>
                <a:ea typeface="Calibri"/>
              </a:rPr>
              <a:t>играм»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93951" y="1628800"/>
            <a:ext cx="206542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/>
                <a:ea typeface="Calibri"/>
              </a:rPr>
              <a:t>НОД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/>
                <a:ea typeface="Calibri"/>
              </a:rPr>
              <a:t> </a:t>
            </a:r>
            <a:r>
              <a:rPr lang="ru-RU" b="1" dirty="0">
                <a:solidFill>
                  <a:srgbClr val="FFFF00"/>
                </a:solidFill>
                <a:latin typeface="Times New Roman"/>
                <a:ea typeface="Calibri"/>
              </a:rPr>
              <a:t>в интеграции </a:t>
            </a:r>
            <a:endParaRPr lang="ru-RU" b="1" dirty="0" smtClean="0">
              <a:solidFill>
                <a:srgbClr val="FFFF00"/>
              </a:solidFill>
              <a:latin typeface="Times New Roman"/>
              <a:ea typeface="Calibri"/>
            </a:endParaRP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/>
                <a:ea typeface="Calibri"/>
              </a:rPr>
              <a:t>образовательных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/>
                <a:ea typeface="Calibri"/>
              </a:rPr>
              <a:t>областей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/>
                <a:ea typeface="Calibri"/>
              </a:rPr>
              <a:t>детей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/>
                <a:ea typeface="Calibri"/>
              </a:rPr>
              <a:t>средней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/>
                <a:ea typeface="Calibri"/>
              </a:rPr>
              <a:t>группы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21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I:\квест\IMG_41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6" y="3808772"/>
            <a:ext cx="4326378" cy="2884252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:\квест\IMG_40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64" y="188639"/>
            <a:ext cx="4372404" cy="2984338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I:\квест\IMG_400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/>
          <a:stretch/>
        </p:blipFill>
        <p:spPr bwMode="auto">
          <a:xfrm>
            <a:off x="4752021" y="188639"/>
            <a:ext cx="4247964" cy="2984339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:\квест\IMG_399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91" y="3808772"/>
            <a:ext cx="4326377" cy="2884251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88528" y="3273053"/>
            <a:ext cx="7354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</a:rPr>
              <a:t>«Как найти здоровье</a:t>
            </a:r>
            <a:r>
              <a:rPr lang="ru-RU" sz="2400" b="1" dirty="0" smtClean="0">
                <a:solidFill>
                  <a:srgbClr val="FFFF00"/>
                </a:solidFill>
              </a:rPr>
              <a:t>» - спортивная квест-игра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53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5\Desktop\Новая папка\P107049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6" t="24038" r="8732" b="18874"/>
          <a:stretch/>
        </p:blipFill>
        <p:spPr bwMode="auto">
          <a:xfrm>
            <a:off x="354794" y="194702"/>
            <a:ext cx="3645880" cy="266429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5\Desktop\Новая папка\P107049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8" t="24275" r="21206" b="-1"/>
          <a:stretch/>
        </p:blipFill>
        <p:spPr bwMode="auto">
          <a:xfrm>
            <a:off x="6372200" y="836712"/>
            <a:ext cx="2524259" cy="5193194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5\Desktop\Новая папка\P107049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5" t="8001" r="14507" b="18310"/>
          <a:stretch/>
        </p:blipFill>
        <p:spPr bwMode="auto">
          <a:xfrm>
            <a:off x="354794" y="2996952"/>
            <a:ext cx="3645880" cy="3677717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11960" y="870237"/>
            <a:ext cx="184217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/>
                <a:ea typeface="Calibri"/>
              </a:rPr>
              <a:t>«Играем – </a:t>
            </a:r>
            <a:endParaRPr lang="ru-RU" sz="2400" b="1" dirty="0" smtClean="0">
              <a:solidFill>
                <a:srgbClr val="FFFF00"/>
              </a:solidFill>
              <a:latin typeface="Times New Roman"/>
              <a:ea typeface="Calibri"/>
            </a:endParaRP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/>
                <a:ea typeface="Calibri"/>
              </a:rPr>
              <a:t>здоровье 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/>
                <a:ea typeface="Calibri"/>
              </a:rPr>
              <a:t>укрепляем</a:t>
            </a:r>
            <a:r>
              <a:rPr lang="ru-RU" sz="2400" b="1" dirty="0">
                <a:solidFill>
                  <a:srgbClr val="FFFF00"/>
                </a:solidFill>
                <a:latin typeface="Times New Roman"/>
                <a:ea typeface="Calibri"/>
              </a:rPr>
              <a:t>»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32092" y="3866314"/>
            <a:ext cx="187076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Times New Roman"/>
                <a:ea typeface="Calibri"/>
              </a:rPr>
              <a:t>Музыкальные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Times New Roman"/>
                <a:ea typeface="Calibri"/>
              </a:rPr>
              <a:t> </a:t>
            </a: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речевки </a:t>
            </a:r>
            <a:endParaRPr lang="ru-RU" sz="2000" b="1" dirty="0" smtClean="0">
              <a:solidFill>
                <a:srgbClr val="FFFF00"/>
              </a:solidFill>
              <a:latin typeface="Times New Roman"/>
              <a:ea typeface="Calibri"/>
            </a:endParaRPr>
          </a:p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Times New Roman"/>
                <a:ea typeface="Calibri"/>
              </a:rPr>
              <a:t>для </a:t>
            </a: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детей </a:t>
            </a:r>
            <a:endParaRPr lang="ru-RU" sz="2000" b="1" dirty="0" smtClean="0">
              <a:solidFill>
                <a:srgbClr val="FFFF00"/>
              </a:solidFill>
              <a:latin typeface="Times New Roman"/>
              <a:ea typeface="Calibri"/>
            </a:endParaRPr>
          </a:p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Times New Roman"/>
                <a:ea typeface="Calibri"/>
              </a:rPr>
              <a:t>старшего 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Times New Roman"/>
                <a:ea typeface="Calibri"/>
              </a:rPr>
              <a:t>дошкольного 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Times New Roman"/>
                <a:ea typeface="Calibri"/>
              </a:rPr>
              <a:t>возраста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49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5\Desktop\фото спорт\P10707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5476"/>
            <a:ext cx="4544788" cy="6059719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5\Desktop\фото спорт\P107068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6" t="17541"/>
          <a:stretch/>
        </p:blipFill>
        <p:spPr bwMode="auto">
          <a:xfrm>
            <a:off x="5076056" y="332656"/>
            <a:ext cx="3853477" cy="4775097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78177" y="5543068"/>
            <a:ext cx="35108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Большая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</a:rPr>
              <a:t>игротека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70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user5\Desktop\фото спорт\DSCN20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73016"/>
            <a:ext cx="4248472" cy="3163352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C:\Users\user5\Desktop\фото спорт\DSCN20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4" r="12037" b="5111"/>
          <a:stretch/>
        </p:blipFill>
        <p:spPr bwMode="auto">
          <a:xfrm>
            <a:off x="395536" y="210958"/>
            <a:ext cx="3672408" cy="3135254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ser5\Desktop\фото спорт\P10707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6" t="13896" b="19249"/>
          <a:stretch/>
        </p:blipFill>
        <p:spPr bwMode="auto">
          <a:xfrm>
            <a:off x="5002485" y="210958"/>
            <a:ext cx="3243486" cy="3183679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31258" y="4149080"/>
            <a:ext cx="24256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t-RU" sz="2800" b="1" dirty="0" smtClean="0">
                <a:solidFill>
                  <a:srgbClr val="FFFF00"/>
                </a:solidFill>
              </a:rPr>
              <a:t>“Хәрәкәттә –</a:t>
            </a:r>
          </a:p>
          <a:p>
            <a:pPr algn="ctr"/>
            <a:r>
              <a:rPr lang="tt-RU" sz="2800" b="1" dirty="0" smtClean="0">
                <a:solidFill>
                  <a:srgbClr val="FFFF00"/>
                </a:solidFill>
              </a:rPr>
              <a:t> бәрәкәт”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4553" y="5301208"/>
            <a:ext cx="34227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Развлечение </a:t>
            </a:r>
            <a:endParaRPr lang="ru-RU" b="1" dirty="0" smtClean="0">
              <a:solidFill>
                <a:srgbClr val="FFFF00"/>
              </a:solidFill>
            </a:endParaRP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с </a:t>
            </a:r>
            <a:r>
              <a:rPr lang="ru-RU" b="1" dirty="0">
                <a:solidFill>
                  <a:srgbClr val="FFFF00"/>
                </a:solidFill>
              </a:rPr>
              <a:t>использованием </a:t>
            </a:r>
            <a:endParaRPr lang="ru-RU" b="1" dirty="0" smtClean="0">
              <a:solidFill>
                <a:srgbClr val="FFFF00"/>
              </a:solidFill>
            </a:endParaRP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татарских  подвижных  игр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в </a:t>
            </a:r>
            <a:r>
              <a:rPr lang="ru-RU" b="1" dirty="0">
                <a:solidFill>
                  <a:srgbClr val="FFFF00"/>
                </a:solidFill>
              </a:rPr>
              <a:t>средней группе</a:t>
            </a:r>
          </a:p>
        </p:txBody>
      </p:sp>
    </p:spTree>
    <p:extLst>
      <p:ext uri="{BB962C8B-B14F-4D97-AF65-F5344CB8AC3E}">
        <p14:creationId xmlns:p14="http://schemas.microsoft.com/office/powerpoint/2010/main" val="141584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5\Desktop\фото спорт\P10705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72468"/>
            <a:ext cx="3419872" cy="2564904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5\Desktop\фото спорт\праздник молок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8372"/>
            <a:ext cx="4583745" cy="3437459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5\Desktop\фото спорт\P10705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849" y="3392996"/>
            <a:ext cx="4283968" cy="321297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45052" y="428372"/>
            <a:ext cx="27975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«Праздник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ru-RU" sz="3600" b="1" dirty="0">
                <a:solidFill>
                  <a:srgbClr val="FFFF00"/>
                </a:solidFill>
              </a:rPr>
              <a:t>м</a:t>
            </a:r>
            <a:r>
              <a:rPr lang="ru-RU" sz="3600" b="1" dirty="0" smtClean="0">
                <a:solidFill>
                  <a:srgbClr val="FFFF00"/>
                </a:solidFill>
              </a:rPr>
              <a:t>олока»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39868" y="1844824"/>
            <a:ext cx="32079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Полезное развлечение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для </a:t>
            </a:r>
            <a:r>
              <a:rPr lang="ru-RU" b="1" dirty="0">
                <a:solidFill>
                  <a:srgbClr val="FFFF00"/>
                </a:solidFill>
              </a:rPr>
              <a:t>детей </a:t>
            </a:r>
            <a:endParaRPr lang="ru-RU" b="1" dirty="0" smtClean="0">
              <a:solidFill>
                <a:srgbClr val="FFFF00"/>
              </a:solidFill>
            </a:endParaRP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младшей </a:t>
            </a:r>
            <a:r>
              <a:rPr lang="ru-RU" b="1" dirty="0">
                <a:solidFill>
                  <a:srgbClr val="FFFF00"/>
                </a:solidFill>
              </a:rPr>
              <a:t>и средней групп</a:t>
            </a:r>
          </a:p>
        </p:txBody>
      </p:sp>
    </p:spTree>
    <p:extLst>
      <p:ext uri="{BB962C8B-B14F-4D97-AF65-F5344CB8AC3E}">
        <p14:creationId xmlns:p14="http://schemas.microsoft.com/office/powerpoint/2010/main" val="177345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:\Новая папка (4)\IMG_42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43" y="3915284"/>
            <a:ext cx="4183780" cy="2789187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I:\Новая папка (4)\IMG_42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51" y="188640"/>
            <a:ext cx="4355976" cy="2903984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:\Новая папка (4)\IMG_42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181" y="3921741"/>
            <a:ext cx="4073246" cy="2782730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I:\Новая папка (4)\IMG_42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226" y="199731"/>
            <a:ext cx="4216201" cy="2906104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9343" y="3105835"/>
            <a:ext cx="856112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Times New Roman"/>
                <a:ea typeface="Calibri"/>
              </a:rPr>
              <a:t>Спортивно-развлекательная игра по правилам дорожного </a:t>
            </a:r>
            <a:r>
              <a:rPr lang="ru-RU" b="1" dirty="0" smtClean="0">
                <a:solidFill>
                  <a:srgbClr val="FFFF00"/>
                </a:solidFill>
                <a:latin typeface="Times New Roman"/>
                <a:ea typeface="Calibri"/>
              </a:rPr>
              <a:t>движения с семьями воспитанников детского сада </a:t>
            </a:r>
            <a:r>
              <a:rPr lang="ru-RU" sz="2400" b="1" dirty="0" smtClean="0">
                <a:solidFill>
                  <a:srgbClr val="FFFF00"/>
                </a:solidFill>
                <a:latin typeface="Times New Roman"/>
                <a:ea typeface="Calibri"/>
              </a:rPr>
              <a:t>«Дорожная азбука»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10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user5\Desktop\фото спорт\P107063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7" r="11852" b="2898"/>
          <a:stretch/>
        </p:blipFill>
        <p:spPr bwMode="auto">
          <a:xfrm>
            <a:off x="4572000" y="2955701"/>
            <a:ext cx="4315783" cy="3757828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C:\Users\user5\Desktop\фото спорт\P10706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4036"/>
            <a:ext cx="5292080" cy="3969060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5013176"/>
            <a:ext cx="38062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/>
                <a:ea typeface="Calibri"/>
              </a:rPr>
              <a:t>Спортивно-музыкальная 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/>
                <a:ea typeface="Calibri"/>
              </a:rPr>
              <a:t>сказка 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/>
                <a:ea typeface="Calibri"/>
              </a:rPr>
              <a:t>для </a:t>
            </a:r>
            <a:r>
              <a:rPr lang="ru-RU" sz="2400" b="1" dirty="0">
                <a:solidFill>
                  <a:srgbClr val="FFFF00"/>
                </a:solidFill>
                <a:latin typeface="Times New Roman"/>
                <a:ea typeface="Calibri"/>
              </a:rPr>
              <a:t>детей и </a:t>
            </a:r>
            <a:r>
              <a:rPr lang="ru-RU" sz="2400" b="1" dirty="0" smtClean="0">
                <a:solidFill>
                  <a:srgbClr val="FFFF00"/>
                </a:solidFill>
                <a:latin typeface="Times New Roman"/>
                <a:ea typeface="Calibri"/>
              </a:rPr>
              <a:t>взрослых 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0152" y="1010922"/>
            <a:ext cx="31822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«</a:t>
            </a:r>
            <a:r>
              <a:rPr lang="ru-RU" sz="3200" b="1" dirty="0" err="1" smtClean="0">
                <a:solidFill>
                  <a:srgbClr val="FFFF00"/>
                </a:solidFill>
              </a:rPr>
              <a:t>Светофорик</a:t>
            </a:r>
            <a:r>
              <a:rPr lang="ru-RU" sz="3200" b="1" dirty="0" smtClean="0">
                <a:solidFill>
                  <a:srgbClr val="FFFF00"/>
                </a:solidFill>
              </a:rPr>
              <a:t>»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75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5\Desktop\фото спорт\Рисунок (13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6" t="2925" r="4639" b="1614"/>
          <a:stretch/>
        </p:blipFill>
        <p:spPr bwMode="auto">
          <a:xfrm rot="10800000" flipH="1" flipV="1">
            <a:off x="5796136" y="836712"/>
            <a:ext cx="3051236" cy="4392488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5\Desktop\фото спорт\Рисунок (40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2" r="7008" b="5414"/>
          <a:stretch/>
        </p:blipFill>
        <p:spPr bwMode="auto">
          <a:xfrm rot="16200000">
            <a:off x="972123" y="1693506"/>
            <a:ext cx="3832825" cy="5224937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5620" y="476672"/>
            <a:ext cx="335700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</a:rPr>
              <a:t>Фотовыставка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</a:rPr>
              <a:t>«Спорт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</a:rPr>
              <a:t>живет в моей семье»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66297" y="6186932"/>
            <a:ext cx="4059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Спортивная семья воспитанника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Ганиева Алмаза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6136" y="5488093"/>
            <a:ext cx="2733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Неофициальный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чемпионат Поволжья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Воспитанник 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Нуруллин</a:t>
            </a:r>
            <a:r>
              <a:rPr lang="ru-RU" b="1" dirty="0" smtClean="0">
                <a:solidFill>
                  <a:srgbClr val="FFFF00"/>
                </a:solidFill>
              </a:rPr>
              <a:t> Шамиль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37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5477" y="148570"/>
            <a:ext cx="32672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Пояснительная записка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692696"/>
            <a:ext cx="8712968" cy="59046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chemeClr val="bg1"/>
                </a:solidFill>
              </a:rPr>
              <a:t>Каждый человек хочет, чтобы его ребёнок был здоров. Человечество </a:t>
            </a:r>
            <a:r>
              <a:rPr lang="ru-RU" sz="1600" b="1" dirty="0" smtClean="0">
                <a:solidFill>
                  <a:schemeClr val="bg1"/>
                </a:solidFill>
              </a:rPr>
              <a:t>озабочено тем, чтобы вырастить здоровое поколение. А что для этого нужно? Не так много. Просто с детства воспитывать в детях желание быть здоровыми. Если есть желание  - будет и результат. Учить детей вести здоровый образ жизни могут родители, а направлять педагоги. Именно поэтому, здоровье сберегающим технологиям в детском саду отводится особая роль. </a:t>
            </a:r>
          </a:p>
          <a:p>
            <a:pPr lvl="0" algn="just"/>
            <a:r>
              <a:rPr lang="ru-RU" sz="1600" b="1" dirty="0" smtClean="0">
                <a:solidFill>
                  <a:schemeClr val="bg1"/>
                </a:solidFill>
              </a:rPr>
              <a:t>Государство озабочено тем, что дети и родители проводят много времени за компьютерами, ведут сидячий образ жизни. Альтернативой тому является отказ от вредных привычек, здоровый образ жизни. Взаимодействие с  семьями детей – путь  к успеху. С 1 по 30 ноября в МБДОУ «Центр развития ребенка – детский сад» проводилась акция «Спорт – альтернатива пагубным привычкам» С детьми проводились различные мероприятия, это спортивные прогулки и подвижные игры на свежем воздухе, развлечение «Праздник молока», игра-эстафета «Мы спортивные ребята», увлекательная квест-игра «Как найти здоровье». Совместно с родителями прошла  спортивно-развлекательная игра «Дорожная азбука». Родители готовили фотовыставки своих спортивных достижений в семье, выпустили фотогазету «Если хочешь быть здоров», вместе с детьми участвовали в спортивных состязательных играх. Таким образом ведется пропаганда здорового образа жизни среди детей, их родителей, педагогов. Дети с 6-ти летнего возраста готовятся к сдаче норм ГТО. Все хотят быть здоровыми! И это здорово!!!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41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5\Desktop\фото спорт\Рисунок (1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8" t="2990" r="2353" b="13291"/>
          <a:stretch/>
        </p:blipFill>
        <p:spPr bwMode="auto">
          <a:xfrm>
            <a:off x="1619672" y="3024793"/>
            <a:ext cx="5112914" cy="3747752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5\Desktop\фото спорт\Рисунок (4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9" t="6071" r="4507" b="241"/>
          <a:stretch/>
        </p:blipFill>
        <p:spPr bwMode="auto">
          <a:xfrm>
            <a:off x="755576" y="117715"/>
            <a:ext cx="4520485" cy="3448924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5\Desktop\фото спорт\Рисунок (39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9" b="5396"/>
          <a:stretch/>
        </p:blipFill>
        <p:spPr bwMode="auto">
          <a:xfrm>
            <a:off x="6228184" y="105334"/>
            <a:ext cx="2485591" cy="3448924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48264" y="5373216"/>
            <a:ext cx="19800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Семья </a:t>
            </a:r>
          </a:p>
          <a:p>
            <a:pPr algn="ctr"/>
            <a:r>
              <a:rPr lang="ru-RU" b="1" dirty="0">
                <a:solidFill>
                  <a:srgbClr val="FFFF00"/>
                </a:solidFill>
              </a:rPr>
              <a:t>в</a:t>
            </a:r>
            <a:r>
              <a:rPr lang="ru-RU" b="1" dirty="0" smtClean="0">
                <a:solidFill>
                  <a:srgbClr val="FFFF00"/>
                </a:solidFill>
              </a:rPr>
              <a:t>оспитанницы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 Никифоровой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Маргариты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3152665"/>
            <a:ext cx="4567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Семья воспитанника  Ганиева Алмаза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79034" y="3748390"/>
            <a:ext cx="15263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Абдуллина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Малика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12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5\Desktop\фото спорт\Рисунок (42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6" t="14247" r="9487" b="4373"/>
          <a:stretch/>
        </p:blipFill>
        <p:spPr bwMode="auto">
          <a:xfrm>
            <a:off x="359608" y="324249"/>
            <a:ext cx="2544124" cy="3445324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5\Desktop\фото спорт\Рисунок (43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" r="45352" b="68263"/>
          <a:stretch/>
        </p:blipFill>
        <p:spPr bwMode="auto">
          <a:xfrm>
            <a:off x="5892584" y="3933056"/>
            <a:ext cx="2988790" cy="2686732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5\Desktop\фото спорт\Рисунок (1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9" t="3455" r="6869" b="53273"/>
          <a:stretch/>
        </p:blipFill>
        <p:spPr bwMode="auto">
          <a:xfrm>
            <a:off x="383586" y="3942348"/>
            <a:ext cx="3578547" cy="2686732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5\Desktop\фото спорт\Рисунок (45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0" t="8263" r="14875" b="15680"/>
          <a:stretch/>
        </p:blipFill>
        <p:spPr bwMode="auto">
          <a:xfrm>
            <a:off x="3446806" y="359629"/>
            <a:ext cx="2288955" cy="344619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5\Desktop\фото спорт\Рисунок (44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8" t="24789" r="17974" b="12489"/>
          <a:stretch/>
        </p:blipFill>
        <p:spPr bwMode="auto">
          <a:xfrm>
            <a:off x="6080557" y="323377"/>
            <a:ext cx="2808999" cy="3436651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70008" y="4547050"/>
            <a:ext cx="209223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Спортивные </a:t>
            </a:r>
          </a:p>
          <a:p>
            <a:pPr algn="ctr"/>
            <a:r>
              <a:rPr lang="ru-RU" b="1" dirty="0">
                <a:solidFill>
                  <a:srgbClr val="FFFF00"/>
                </a:solidFill>
              </a:rPr>
              <a:t>у</a:t>
            </a:r>
            <a:r>
              <a:rPr lang="ru-RU" b="1" dirty="0" smtClean="0">
                <a:solidFill>
                  <a:srgbClr val="FFFF00"/>
                </a:solidFill>
              </a:rPr>
              <a:t>влечения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 воспитанников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старшей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группы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 в семье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17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5\Desktop\Новая папка\P107074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4" t="13810" r="5044" b="11128"/>
          <a:stretch/>
        </p:blipFill>
        <p:spPr bwMode="auto">
          <a:xfrm>
            <a:off x="888642" y="991673"/>
            <a:ext cx="7920507" cy="4997003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06736" y="188640"/>
            <a:ext cx="2553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Фотогазета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0925" y="6218348"/>
            <a:ext cx="79688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Любители спорта – дети подготовительной к школе группы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88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I:\Новая папка (4)\SAM_26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77072"/>
            <a:ext cx="3312368" cy="248427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:\Новая папка (4)\P10605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5" t="4055" r="31690" b="33146"/>
          <a:stretch/>
        </p:blipFill>
        <p:spPr bwMode="auto">
          <a:xfrm>
            <a:off x="6012160" y="260648"/>
            <a:ext cx="2856029" cy="3435514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I:\Новая папка (4)\ЗДP10603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87980"/>
            <a:ext cx="3312368" cy="248427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5"/>
          <a:stretch>
            <a:fillRect/>
          </a:stretch>
        </p:blipFill>
        <p:spPr>
          <a:xfrm>
            <a:off x="251520" y="260646"/>
            <a:ext cx="3084583" cy="3435513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3368326" y="1010768"/>
            <a:ext cx="25266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Встреча 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с гимнастками </a:t>
            </a:r>
          </a:p>
          <a:p>
            <a:pPr algn="ctr"/>
            <a:r>
              <a:rPr lang="ru-RU" sz="2400" b="1" dirty="0" err="1" smtClean="0">
                <a:solidFill>
                  <a:srgbClr val="FFFF00"/>
                </a:solidFill>
              </a:rPr>
              <a:t>Нурлатской</a:t>
            </a:r>
            <a:endParaRPr lang="ru-RU" sz="2400" b="1" dirty="0" smtClean="0">
              <a:solidFill>
                <a:srgbClr val="FFFF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 гимназии</a:t>
            </a:r>
          </a:p>
        </p:txBody>
      </p:sp>
    </p:spTree>
    <p:extLst>
      <p:ext uri="{BB962C8B-B14F-4D97-AF65-F5344CB8AC3E}">
        <p14:creationId xmlns:p14="http://schemas.microsoft.com/office/powerpoint/2010/main" val="276109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5\Desktop\фото спорт\P107075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3" t="8450" r="18200" b="4413"/>
          <a:stretch/>
        </p:blipFill>
        <p:spPr bwMode="auto">
          <a:xfrm>
            <a:off x="829103" y="290241"/>
            <a:ext cx="1585350" cy="247677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5\Desktop\фото спорт\P107075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2" t="3800" r="962"/>
          <a:stretch/>
        </p:blipFill>
        <p:spPr bwMode="auto">
          <a:xfrm>
            <a:off x="395536" y="3084706"/>
            <a:ext cx="2582820" cy="349097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5\Desktop\фото спорт\P107075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94"/>
          <a:stretch/>
        </p:blipFill>
        <p:spPr bwMode="auto">
          <a:xfrm>
            <a:off x="3445265" y="3140968"/>
            <a:ext cx="2422879" cy="3434714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5\Desktop\фото спорт\P10707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143" y="3140968"/>
            <a:ext cx="2576036" cy="3434714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78356" y="620688"/>
            <a:ext cx="538160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FFFF00"/>
                </a:solidFill>
              </a:rPr>
              <a:t>Лэпбук</a:t>
            </a:r>
            <a:r>
              <a:rPr lang="ru-RU" sz="3200" b="1" dirty="0" smtClean="0">
                <a:solidFill>
                  <a:srgbClr val="FFFF00"/>
                </a:solidFill>
              </a:rPr>
              <a:t> для малышей </a:t>
            </a:r>
          </a:p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«Все о спорте»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Дидактическое пособие, 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изготовленное руками педагогов.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52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user5\Desktop\фото спорт\P10706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4"/>
          <a:stretch/>
        </p:blipFill>
        <p:spPr bwMode="auto">
          <a:xfrm>
            <a:off x="179511" y="157222"/>
            <a:ext cx="4078925" cy="2952327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user5\Desktop\фото спорт\P10705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785" y="3921199"/>
            <a:ext cx="3608637" cy="2706478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5\Desktop\фото спорт\P10705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7" y="3904943"/>
            <a:ext cx="3563888" cy="267291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5\Desktop\фото спорт\P107059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1" t="13545" r="9296" b="1103"/>
          <a:stretch/>
        </p:blipFill>
        <p:spPr bwMode="auto">
          <a:xfrm>
            <a:off x="5066877" y="179873"/>
            <a:ext cx="3841775" cy="292967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3105835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«Вредным привычкам – нет! Здоровью и спорту – да!»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28925" y="4725144"/>
            <a:ext cx="17828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Рисунки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детей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с родителями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44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610" y="332656"/>
            <a:ext cx="7649851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ru-RU" sz="6000" b="1" dirty="0" smtClean="0">
                <a:ln w="31550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 !</a:t>
            </a:r>
            <a:endParaRPr lang="ru-RU" sz="6000" b="1" cap="none" spc="0" dirty="0">
              <a:ln w="31550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0322" y="1484784"/>
            <a:ext cx="5940425" cy="3959860"/>
          </a:xfrm>
          <a:prstGeom prst="rect">
            <a:avLst/>
          </a:prstGeom>
          <a:solidFill>
            <a:srgbClr val="FFFF00"/>
          </a:solidFill>
          <a:ln w="28575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979848" y="5733256"/>
            <a:ext cx="52613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Пусть наши дети будут здоровы!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</a:rPr>
              <a:t>Л</a:t>
            </a:r>
            <a:r>
              <a:rPr lang="ru-RU" sz="2400" b="1" dirty="0" smtClean="0">
                <a:solidFill>
                  <a:srgbClr val="FFFF00"/>
                </a:solidFill>
              </a:rPr>
              <a:t>юбят физкультуру и спорт!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89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03648" y="5613139"/>
            <a:ext cx="3622104" cy="9144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u="sng" dirty="0" smtClean="0">
                <a:solidFill>
                  <a:schemeClr val="bg2"/>
                </a:solidFill>
              </a:rPr>
              <a:t>Место реализации: </a:t>
            </a:r>
            <a:r>
              <a:rPr lang="ru-RU" sz="2000" b="1" dirty="0" smtClean="0">
                <a:solidFill>
                  <a:schemeClr val="bg2"/>
                </a:solidFill>
              </a:rPr>
              <a:t>МБДОУ «Центр развития ребенка – детский сад»</a:t>
            </a:r>
            <a:endParaRPr lang="ru-RU" sz="2000" b="1" dirty="0">
              <a:solidFill>
                <a:schemeClr val="bg2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034431" y="224625"/>
            <a:ext cx="2862101" cy="248429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u="sng" dirty="0" smtClean="0">
                <a:solidFill>
                  <a:schemeClr val="bg2"/>
                </a:solidFill>
              </a:rPr>
              <a:t>Целевая группа: </a:t>
            </a:r>
            <a:r>
              <a:rPr lang="ru-RU" b="1" dirty="0" smtClean="0">
                <a:solidFill>
                  <a:schemeClr val="bg2"/>
                </a:solidFill>
              </a:rPr>
              <a:t>воспитанники детского сада, родители, педагоги, старшая медсестра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03256" y="3075055"/>
            <a:ext cx="2592288" cy="29952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u="sng" dirty="0" smtClean="0">
                <a:solidFill>
                  <a:schemeClr val="bg2"/>
                </a:solidFill>
              </a:rPr>
              <a:t>Массовость мероприятия: </a:t>
            </a:r>
          </a:p>
          <a:p>
            <a:r>
              <a:rPr lang="ru-RU" b="1" dirty="0" smtClean="0">
                <a:solidFill>
                  <a:schemeClr val="bg2"/>
                </a:solidFill>
              </a:rPr>
              <a:t>Детский сад посещают – 125 детей.</a:t>
            </a:r>
          </a:p>
          <a:p>
            <a:r>
              <a:rPr lang="ru-RU" b="1" dirty="0" smtClean="0">
                <a:solidFill>
                  <a:schemeClr val="bg2"/>
                </a:solidFill>
              </a:rPr>
              <a:t>Приняли участие – 123 ребенка, а также родители, педагоги, любители спорта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9383" y="224624"/>
            <a:ext cx="5103892" cy="14041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bg2"/>
                </a:solidFill>
              </a:rPr>
              <a:t>Цель: </a:t>
            </a:r>
          </a:p>
          <a:p>
            <a:r>
              <a:rPr lang="ru-RU" b="1" dirty="0">
                <a:solidFill>
                  <a:schemeClr val="bg2"/>
                </a:solidFill>
              </a:rPr>
              <a:t>С</a:t>
            </a:r>
            <a:r>
              <a:rPr lang="ru-RU" b="1" dirty="0" smtClean="0">
                <a:solidFill>
                  <a:schemeClr val="bg2"/>
                </a:solidFill>
              </a:rPr>
              <a:t>охранение и укрепление физического,  психического здоровья и эмоционального благополучия детей дошкольного возраста 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5823" y="1787096"/>
            <a:ext cx="5107452" cy="358612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u="sng" dirty="0" smtClean="0">
                <a:solidFill>
                  <a:schemeClr val="bg2"/>
                </a:solidFill>
              </a:rPr>
              <a:t>Задачи: </a:t>
            </a:r>
          </a:p>
          <a:p>
            <a:pPr marL="285750" lvl="0" indent="-285750">
              <a:buFontTx/>
              <a:buChar char="-"/>
            </a:pPr>
            <a:r>
              <a:rPr lang="ru-RU" b="1" dirty="0" smtClean="0">
                <a:solidFill>
                  <a:schemeClr val="bg2"/>
                </a:solidFill>
              </a:rPr>
              <a:t>Воспитание желания вести здоровый образ жизни с дошкольного возраста; </a:t>
            </a:r>
          </a:p>
          <a:p>
            <a:pPr marL="285750" lvl="0" indent="-285750">
              <a:buFontTx/>
              <a:buChar char="-"/>
            </a:pPr>
            <a:r>
              <a:rPr lang="ru-RU" b="1" dirty="0" smtClean="0">
                <a:solidFill>
                  <a:schemeClr val="bg2"/>
                </a:solidFill>
              </a:rPr>
              <a:t>Прививание физкультурно-оздоровительных навыков;</a:t>
            </a:r>
          </a:p>
          <a:p>
            <a:pPr marL="285750" lvl="0" indent="-285750">
              <a:buFontTx/>
              <a:buChar char="-"/>
            </a:pPr>
            <a:r>
              <a:rPr lang="ru-RU" b="1" dirty="0" smtClean="0">
                <a:solidFill>
                  <a:schemeClr val="bg2"/>
                </a:solidFill>
              </a:rPr>
              <a:t>Подготовка детей  6-ти лет к сдаче норм ГТО;</a:t>
            </a:r>
          </a:p>
          <a:p>
            <a:pPr marL="285750" lvl="0" indent="-285750">
              <a:buFontTx/>
              <a:buChar char="-"/>
            </a:pPr>
            <a:r>
              <a:rPr lang="ru-RU" b="1" dirty="0" smtClean="0">
                <a:solidFill>
                  <a:schemeClr val="bg2"/>
                </a:solidFill>
              </a:rPr>
              <a:t>Вовлечение родителей в воспитательно-образовательный процесс по улучшению физического здоровья детей в детском саду и дома</a:t>
            </a:r>
            <a:endParaRPr lang="ru-RU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91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5\Desktop\фото спорт\P107067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4" t="21033" r="2254" b="6291"/>
          <a:stretch/>
        </p:blipFill>
        <p:spPr bwMode="auto">
          <a:xfrm>
            <a:off x="5508104" y="2996952"/>
            <a:ext cx="3175966" cy="367993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5\Desktop\фото спорт\P107067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8" t="32301" r="4930"/>
          <a:stretch/>
        </p:blipFill>
        <p:spPr bwMode="auto">
          <a:xfrm>
            <a:off x="683568" y="260648"/>
            <a:ext cx="4011691" cy="367993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ser5\Desktop\фото спорт\P107068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98" r="15493"/>
          <a:stretch/>
        </p:blipFill>
        <p:spPr bwMode="auto">
          <a:xfrm>
            <a:off x="300196" y="4161409"/>
            <a:ext cx="4608512" cy="2515479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8064" y="388087"/>
            <a:ext cx="3827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/>
                <a:ea typeface="Calibri"/>
              </a:rPr>
              <a:t>«Спорт и дети» 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72100" y="1196752"/>
            <a:ext cx="32479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Упражнения со спортивным  инвентарем, </a:t>
            </a:r>
          </a:p>
          <a:p>
            <a:pPr algn="ctr"/>
            <a:r>
              <a:rPr lang="ru-RU" b="1" dirty="0">
                <a:solidFill>
                  <a:srgbClr val="FFFF00"/>
                </a:solidFill>
              </a:rPr>
              <a:t>и</a:t>
            </a:r>
            <a:r>
              <a:rPr lang="ru-RU" b="1" dirty="0" smtClean="0">
                <a:solidFill>
                  <a:srgbClr val="FFFF00"/>
                </a:solidFill>
              </a:rPr>
              <a:t>зготовленным родителями детей младшей группы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7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5\Desktop\фото спорт\P107048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3" r="9718"/>
          <a:stretch/>
        </p:blipFill>
        <p:spPr bwMode="auto">
          <a:xfrm>
            <a:off x="971600" y="908720"/>
            <a:ext cx="7334089" cy="5589240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4048" y="260648"/>
            <a:ext cx="6861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Утренняя гимнастика в детском саду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24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5\Desktop\фото спорт\P10705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34" y="3305252"/>
            <a:ext cx="4013742" cy="3010307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5\Desktop\фото спорт\P10705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341" y="3305251"/>
            <a:ext cx="4013742" cy="3010307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5\Desktop\фото спорт\P10705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34" y="236888"/>
            <a:ext cx="4013742" cy="2880320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5\Desktop\фото спорт\P10705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341" y="236888"/>
            <a:ext cx="4013742" cy="2880320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9424" y="6315559"/>
            <a:ext cx="8807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«Гуляем с пользой для здоровья» - спортивная прогулка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88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5\Desktop\Новая папка\P107046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3" r="4084" b="21502"/>
          <a:stretch/>
        </p:blipFill>
        <p:spPr bwMode="auto">
          <a:xfrm>
            <a:off x="4241284" y="3212976"/>
            <a:ext cx="4583192" cy="3427145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8064" y="404664"/>
            <a:ext cx="3312368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en-US" sz="2800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We are sport children</a:t>
            </a:r>
            <a:r>
              <a:rPr lang="ru-RU" sz="2800" b="1" dirty="0" smtClean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»</a:t>
            </a: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800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«Мы спортивные ребята»</a:t>
            </a: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3933056"/>
            <a:ext cx="31683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</a:rPr>
              <a:t>Игра-эстафета </a:t>
            </a:r>
            <a:endParaRPr lang="ru-RU" sz="2400" b="1" dirty="0" smtClean="0">
              <a:solidFill>
                <a:srgbClr val="FFFF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для </a:t>
            </a:r>
            <a:r>
              <a:rPr lang="ru-RU" sz="2400" b="1" dirty="0">
                <a:solidFill>
                  <a:srgbClr val="FFFF00"/>
                </a:solidFill>
              </a:rPr>
              <a:t>детей младшей группы </a:t>
            </a:r>
            <a:endParaRPr lang="ru-RU" sz="2400" b="1" dirty="0" smtClean="0">
              <a:solidFill>
                <a:srgbClr val="FFFF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с </a:t>
            </a:r>
            <a:r>
              <a:rPr lang="ru-RU" sz="2400" b="1" dirty="0">
                <a:solidFill>
                  <a:srgbClr val="FFFF00"/>
                </a:solidFill>
              </a:rPr>
              <a:t>использованием спортивного оборудования </a:t>
            </a:r>
          </a:p>
        </p:txBody>
      </p:sp>
      <p:pic>
        <p:nvPicPr>
          <p:cNvPr id="2050" name="Picture 2" descr="C:\Users\user5\Desktop\фото спорт\P10704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21025" r="10845" b="13052"/>
          <a:stretch/>
        </p:blipFill>
        <p:spPr bwMode="auto">
          <a:xfrm>
            <a:off x="329040" y="424322"/>
            <a:ext cx="4331928" cy="2572630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95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5\Desktop\фото спорт\P10706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74" y="260648"/>
            <a:ext cx="5889177" cy="4416883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5\Desktop\фото спорт\P10706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18090"/>
            <a:ext cx="4475989" cy="3356992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44208" y="332656"/>
            <a:ext cx="2304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Подвижные игры на свежем воздухе детей среднего дошкольного возраста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99592" y="5445224"/>
            <a:ext cx="2826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«Автомобили»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85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user5\Desktop\фото спорт\P10706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187169"/>
            <a:ext cx="4764021" cy="357301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user5\Desktop\фото спорт\P10706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60648"/>
            <a:ext cx="4800533" cy="3600400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3650" y="4509120"/>
            <a:ext cx="258275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</a:rPr>
              <a:t>«Со спортом </a:t>
            </a:r>
            <a:endParaRPr lang="ru-RU" sz="2800" b="1" dirty="0" smtClean="0">
              <a:solidFill>
                <a:srgbClr val="FFFF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дружить </a:t>
            </a:r>
            <a:r>
              <a:rPr lang="ru-RU" sz="2800" b="1" dirty="0">
                <a:solidFill>
                  <a:srgbClr val="FFFF00"/>
                </a:solidFill>
              </a:rPr>
              <a:t>– </a:t>
            </a:r>
            <a:endParaRPr lang="ru-RU" sz="2800" b="1" dirty="0" smtClean="0">
              <a:solidFill>
                <a:srgbClr val="FFFF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Здоровым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>
                <a:solidFill>
                  <a:srgbClr val="FFFF00"/>
                </a:solidFill>
              </a:rPr>
              <a:t>быть!»</a:t>
            </a:r>
          </a:p>
        </p:txBody>
      </p:sp>
      <p:pic>
        <p:nvPicPr>
          <p:cNvPr id="1026" name="Picture 2" descr="C:\Users\user5\Desktop\фото спорт\P10706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48680"/>
            <a:ext cx="3003368" cy="225229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52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1245</TotalTime>
  <Words>655</Words>
  <Application>Microsoft Office PowerPoint</Application>
  <PresentationFormat>Экран (4:3)</PresentationFormat>
  <Paragraphs>120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user5</dc:creator>
  <cp:lastModifiedBy>User</cp:lastModifiedBy>
  <cp:revision>71</cp:revision>
  <dcterms:created xsi:type="dcterms:W3CDTF">2014-11-18T08:14:37Z</dcterms:created>
  <dcterms:modified xsi:type="dcterms:W3CDTF">2015-03-31T10:41:47Z</dcterms:modified>
</cp:coreProperties>
</file>